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50" r:id="rId2"/>
    <p:sldId id="389" r:id="rId3"/>
    <p:sldId id="385" r:id="rId4"/>
    <p:sldId id="372" r:id="rId5"/>
    <p:sldId id="386" r:id="rId6"/>
    <p:sldId id="375" r:id="rId7"/>
    <p:sldId id="377" r:id="rId8"/>
    <p:sldId id="378" r:id="rId9"/>
    <p:sldId id="379" r:id="rId10"/>
    <p:sldId id="380" r:id="rId11"/>
    <p:sldId id="381" r:id="rId12"/>
    <p:sldId id="382" r:id="rId13"/>
    <p:sldId id="384" r:id="rId14"/>
    <p:sldId id="383" r:id="rId15"/>
    <p:sldId id="390" r:id="rId16"/>
    <p:sldId id="374" r:id="rId17"/>
    <p:sldId id="370" r:id="rId18"/>
    <p:sldId id="351" r:id="rId19"/>
    <p:sldId id="353" r:id="rId20"/>
    <p:sldId id="325" r:id="rId21"/>
    <p:sldId id="318" r:id="rId22"/>
    <p:sldId id="349" r:id="rId23"/>
    <p:sldId id="272" r:id="rId24"/>
    <p:sldId id="273" r:id="rId25"/>
    <p:sldId id="346" r:id="rId26"/>
    <p:sldId id="298" r:id="rId27"/>
    <p:sldId id="364" r:id="rId28"/>
    <p:sldId id="365" r:id="rId29"/>
    <p:sldId id="363" r:id="rId30"/>
    <p:sldId id="368" r:id="rId31"/>
    <p:sldId id="369" r:id="rId32"/>
    <p:sldId id="357" r:id="rId33"/>
    <p:sldId id="256" r:id="rId34"/>
    <p:sldId id="388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7"/>
    <p:restoredTop sz="94712"/>
  </p:normalViewPr>
  <p:slideViewPr>
    <p:cSldViewPr snapToGrid="0" snapToObjects="1">
      <p:cViewPr varScale="1">
        <p:scale>
          <a:sx n="108" d="100"/>
          <a:sy n="108" d="100"/>
        </p:scale>
        <p:origin x="20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94D9C5-33E4-0747-B183-C0E3F5044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CFB3E-AE33-3F41-8689-EA8E84B937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80329C0-993E-3A48-A253-7A9DB971175B}" type="datetimeFigureOut">
              <a:rPr lang="en-US"/>
              <a:pPr>
                <a:defRPr/>
              </a:pPr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99C26-BF61-4747-A0AE-5CF97DC4EB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F26-D4BE-AB42-9C32-99AD757E7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3A75151-B3E1-8148-A15E-7C5F4337C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A9233-668E-EB45-AD5E-B06FC7214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A9ACE-E5DB-874C-AD32-1FE6B7C526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DCE4FC3-CC21-F140-B728-69E289F33CF4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7543B2-293C-B440-BB5B-B07C1B9D1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03C7D0-A574-D945-B26D-6EFBDBD54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94B60-4166-D449-9B03-034E28D54C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4197F-634C-DA4F-A055-064702A61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2498A50-21B1-6F42-B616-B569C2A771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B8ED2020-55EC-734E-B159-0C37D5682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D82A50-2C98-3841-AFAE-12CF0E205CDE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FE9735D1-8822-7646-B340-F8F2D9B89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EEA7BAC-A3BB-3A4D-9A05-7F0BA760A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so we’ll start with ChIP-Seq which we’re all pretty familiar with. Up until this point, only targeted Prmt5 ChIPs have been done so this could be the first genome wide profiling done for Prmt5. I performed ChIP-Seq over the course of 3T3-L1 differentiation</a:t>
            </a:r>
          </a:p>
          <a:p>
            <a:pPr eaLnBrk="1" hangingPunct="1"/>
            <a:endParaRPr lang="en-GB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DF743569-60E9-6C40-B139-E22CCB3D79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40BB73-38C6-5440-AF5D-EC93BD0F652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F387E99-9F21-0A4F-93E2-00CAAB8FF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26B2F31-EEE1-0849-AE82-80E6734D6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CC7B332-E565-4B47-B2A2-8567BCC74E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EB6812-1E6F-0F48-85E7-079225E54DFD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01F70046-D8ED-3D42-88BB-7C4B77CF90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AA93833-8920-6A42-B928-8B844B3DF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Camera has to take a picture of each tile at each reaction cycle, amounting to 2400 pictures per cycle.  A 36-bp read would generates 86400 images.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Time required to take all those pictures is what makes the sequencing slow.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A “read” is the sequence produced from one cluster on the chip, corresponding to the sequence of one fragment.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42448B4-5126-3140-ABF0-27B3A0B647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5A6EC4EB-AD13-3444-A889-32B11862FE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77D0605-6B6B-C74C-8D21-12456B9B1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6719D-8693-854E-8739-256DD36A7923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B95267C-B677-984B-A489-2B8DABB63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FD81751-6449-1042-AA1A-953E6189CE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513E5CDE-4D56-544B-AAB5-56EF4AFFD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CB2CAB-A261-934E-9DEF-AC8C4B9C2878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D19D16B4-5E14-394D-8FE4-5253176D34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D409AEBE-75D7-B34F-A72A-363A312F43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E5D99308-709E-8C4A-8587-B109A3E6C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2033A1F-B647-1747-B651-1D57173055C1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3867E407-74B6-C646-AA75-1C62895951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1310420B-8317-6248-9C66-93F3F12000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34E332F3-6D60-594F-9D6A-7B64BF92F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A8E95D-73C8-2E42-B6BF-8E7372A5675A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1676A51B-BE2D-BD4D-AF4C-D2C7871D4E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A9F5FADB-AB2B-1C43-A4D3-0608853048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1436EF0F-549A-6C40-979E-A4E969BA3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4A7D98-A891-A34C-9CE6-8992CDBA2C74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263F-A998-154F-A25E-E283D42C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8755C-BC93-3542-9F90-3989B9ECA7DE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0B9B-6140-9D4A-AEF6-CAE5397B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98CD-E6AA-D041-87AE-3C28204B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45FA5-61E8-D845-B61C-2ADE3BCC53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712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2C5F-88C2-7047-9194-221935E1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9595B-A8F7-3946-9CAB-78353F950428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161B-62C1-C741-AE95-A9D6DDFE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FE5F9-EBE1-9B4F-9775-6819B40C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7EF93-D2BE-2649-A177-7A38B203FE3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694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CDBB1-286F-7D42-AA93-48DDEA5B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A062-DFA7-BB4C-882F-C84A6D10EB34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B72D6-05FA-F942-BD4D-A2098F14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371C-4CB1-AC40-82AC-3C248C16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5C813-9F38-0341-8424-159AAD43CA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42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71AAB-F4E6-6341-800F-49CCC426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ADD35-424C-364F-B527-AC44966EE0CE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64DA-4A39-AE4A-8574-DB96F878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C2D4-4FBA-E844-B5FA-9DE0772F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E0651-7050-464E-A582-224490695A0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44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D77FE-6F67-0844-B9AF-C716064A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8CB8B-DBB6-4A40-9328-B0F2EE3040C3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3C129-46AF-8E4C-BBB3-3E9B355A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54E7-ECF6-F941-B9C7-9F82E932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4379A-590B-0F49-89BC-B02023819B1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98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AEC803-2179-6844-9B84-8EE54C33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A368A-F16F-314A-85AB-E39E8646FFF7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E109AF-7DE1-B545-816A-F5424BCD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222E73-9FDF-4C41-825A-7D40C69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0331-1318-724A-951B-4821BF53D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232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7EA0BC-94D6-9A4F-920A-CA675CAE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1B898-685C-0F44-BF1E-6E959723BEAE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69116DF-1769-3A4B-A2CF-94FAEE59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EFFF17-9E7E-944D-88E8-EEFC4B28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50D8A-7158-5646-9E5C-04F21FA39D7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884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6CF03B2-D1BD-2B49-9708-C316D653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AAE42-6D76-1C4D-AB9B-0B7C31AEDDA6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CF146A3-25FF-E441-AA28-3806E883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D0835E-2B95-B24D-A5E3-C1E4508F7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EAED2-735D-914F-A287-EED28306D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716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165B30-742F-5F4B-9150-6EF0241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24C67-DD3D-4F47-9DBB-17DAC174DBF6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ABD8AD-EA55-BF48-AD53-2F27E892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80BBE2-6B09-884D-A4EB-FA99B33C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11B25-B5E1-7441-8D8D-F4356EC8B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4051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54EDFA-DCFF-204A-B0A6-537FB341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4D43B-A579-D04E-857B-C66A60A9A07C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82B122-01EA-DA4D-921C-28CF8058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6F66F0-87F0-9D42-87F3-8A493627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30927-1714-9D4E-8E29-9CDC63DE59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5430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349880-96DF-F74E-ACE1-B79D6EBB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FBEDA-40AD-6147-961B-D7D836566F0F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8B237F-E796-5048-A320-089BB9C1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5E7967-9EC8-5C44-8A85-89D69112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9452A-86AB-C047-BB7C-8C48F05879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404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CB8878-0B1C-C846-AA62-9B0AB074B3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C130A1-5086-9C4A-9EA7-33E928775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6CFD-14F5-894D-8E77-3CB665D12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63A1C32-E30B-1E41-86E3-CE3C460C7E38}" type="datetime1">
              <a:rPr lang="en-US" altLang="x-none"/>
              <a:pPr>
                <a:defRPr/>
              </a:pPr>
              <a:t>6/8/20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D2B1-7D85-194E-B663-A740548C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BC84-1480-6C43-86ED-E08E23A7F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F149D92-1D9B-BB4B-899D-0038138A7F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kuwiki.wesleyan.edu/doku.php?id=cluster:59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barc.wi.mit.edu/education/hot_topics/lsf/Running_jobs_on_Linux_Cluster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help/file-formats/#fast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www.encodeproject.org/help/file-formats/#bam" TargetMode="External"/><Relationship Id="rId4" Type="http://schemas.openxmlformats.org/officeDocument/2006/relationships/hyperlink" Target="https://www.encodeproject.org/help/file-formats/#ref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help/file-formats/#fast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encodeproject.org/help/file-formats/#ref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help/file-formats/#b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>
            <a:extLst>
              <a:ext uri="{FF2B5EF4-FFF2-40B4-BE49-F238E27FC236}">
                <a16:creationId xmlns:a16="http://schemas.microsoft.com/office/drawing/2014/main" id="{A16698AB-F16F-BA45-BE6F-8DC32128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8435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>
            <a:extLst>
              <a:ext uri="{FF2B5EF4-FFF2-40B4-BE49-F238E27FC236}">
                <a16:creationId xmlns:a16="http://schemas.microsoft.com/office/drawing/2014/main" id="{87BDFE3F-BB1D-2944-B33A-3A6B0EE9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71438"/>
            <a:ext cx="9032875" cy="663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B0DD8CB1-2CCD-7146-835D-6CE87D39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3"/>
            <a:ext cx="9144000" cy="66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>
            <a:extLst>
              <a:ext uri="{FF2B5EF4-FFF2-40B4-BE49-F238E27FC236}">
                <a16:creationId xmlns:a16="http://schemas.microsoft.com/office/drawing/2014/main" id="{51B34DDF-A5B1-DD40-9F34-D9A568A3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90513"/>
            <a:ext cx="6230938" cy="344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3">
            <a:extLst>
              <a:ext uri="{FF2B5EF4-FFF2-40B4-BE49-F238E27FC236}">
                <a16:creationId xmlns:a16="http://schemas.microsoft.com/office/drawing/2014/main" id="{A3E58CA1-EC1A-B443-BB8D-71E74DAA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"/>
          <a:stretch>
            <a:fillRect/>
          </a:stretch>
        </p:blipFill>
        <p:spPr bwMode="auto">
          <a:xfrm>
            <a:off x="354013" y="3979863"/>
            <a:ext cx="8240712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1D946954-D0CA-3242-9824-BD2245FC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277813"/>
            <a:ext cx="6797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hlinkClick r:id="rId2"/>
              </a:rPr>
              <a:t>https://dokuwiki.wesleyan.edu/doku.php?id=cluster:59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AF605D6-FD96-6246-BF4F-434D2C12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923925"/>
            <a:ext cx="8721725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FD101681-7489-7944-8CB7-A2A8A20C4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984250"/>
            <a:ext cx="865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hlinkClick r:id="rId2"/>
              </a:rPr>
              <a:t>http://barc.wi.mit.edu/education/hot_topics/lsf/Running_jobs_on_Linux_Cluster.pdf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7650" name="TextBox 2">
            <a:extLst>
              <a:ext uri="{FF2B5EF4-FFF2-40B4-BE49-F238E27FC236}">
                <a16:creationId xmlns:a16="http://schemas.microsoft.com/office/drawing/2014/main" id="{D6070DA0-B8AF-4741-89B7-277F85565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496888"/>
            <a:ext cx="360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Running Jobs on Linux/Cluster</a:t>
            </a:r>
          </a:p>
        </p:txBody>
      </p:sp>
      <p:sp>
        <p:nvSpPr>
          <p:cNvPr id="27651" name="TextBox 3">
            <a:extLst>
              <a:ext uri="{FF2B5EF4-FFF2-40B4-BE49-F238E27FC236}">
                <a16:creationId xmlns:a16="http://schemas.microsoft.com/office/drawing/2014/main" id="{F4FCC44F-FA34-B749-BED2-E68EF6F0A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1841500"/>
            <a:ext cx="74183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 err="1"/>
              <a:t>bjobs</a:t>
            </a:r>
            <a:r>
              <a:rPr lang="en-US" altLang="en-US" dirty="0"/>
              <a:t>			checking submitted jobs</a:t>
            </a:r>
          </a:p>
          <a:p>
            <a:r>
              <a:rPr lang="en-US" altLang="en-US" dirty="0" err="1"/>
              <a:t>bjobs</a:t>
            </a:r>
            <a:r>
              <a:rPr lang="en-US" altLang="en-US" dirty="0"/>
              <a:t> –a 		checking recently ended jobs</a:t>
            </a:r>
          </a:p>
          <a:p>
            <a:r>
              <a:rPr lang="en-US" altLang="en-US" dirty="0" err="1"/>
              <a:t>bjobs</a:t>
            </a:r>
            <a:r>
              <a:rPr lang="en-US" altLang="en-US" dirty="0"/>
              <a:t> -l JOBID	see details of a particular job using the job id #</a:t>
            </a:r>
          </a:p>
          <a:p>
            <a:r>
              <a:rPr lang="en-US" altLang="en-US" dirty="0" err="1"/>
              <a:t>bpeek</a:t>
            </a:r>
            <a:r>
              <a:rPr lang="en-US" altLang="en-US" dirty="0"/>
              <a:t> JOBID		peek at the </a:t>
            </a:r>
            <a:r>
              <a:rPr lang="en-US" altLang="en-US" dirty="0" err="1"/>
              <a:t>stdout</a:t>
            </a:r>
            <a:r>
              <a:rPr lang="en-US" altLang="en-US" dirty="0"/>
              <a:t> and stderr output of unfinished job</a:t>
            </a:r>
          </a:p>
          <a:p>
            <a:r>
              <a:rPr lang="en-US" altLang="en-US" dirty="0" err="1"/>
              <a:t>bkill</a:t>
            </a:r>
            <a:r>
              <a:rPr lang="en-US" altLang="en-US" dirty="0"/>
              <a:t> JOBID		kills jobs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3125B-3F47-2843-BD89-87D6D6AA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59" y="95002"/>
            <a:ext cx="6845336" cy="609243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777D29-5A3F-D146-9205-F86367A42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4590"/>
              </p:ext>
            </p:extLst>
          </p:nvPr>
        </p:nvGraphicFramePr>
        <p:xfrm>
          <a:off x="1365659" y="6151812"/>
          <a:ext cx="64958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877">
                  <a:extLst>
                    <a:ext uri="{9D8B030D-6E8A-4147-A177-3AD203B41FA5}">
                      <a16:colId xmlns:a16="http://schemas.microsoft.com/office/drawing/2014/main" val="3793880625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1205397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less or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zless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read text files/read .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gz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compressed text files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633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66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>
            <a:extLst>
              <a:ext uri="{FF2B5EF4-FFF2-40B4-BE49-F238E27FC236}">
                <a16:creationId xmlns:a16="http://schemas.microsoft.com/office/drawing/2014/main" id="{009CE3E6-7738-454C-BBB7-6AC4E343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8435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68A3C5-F749-FD4F-8E9D-07841C66E5FD}"/>
              </a:ext>
            </a:extLst>
          </p:cNvPr>
          <p:cNvSpPr/>
          <p:nvPr/>
        </p:nvSpPr>
        <p:spPr>
          <a:xfrm>
            <a:off x="1109663" y="2865438"/>
            <a:ext cx="7278687" cy="731837"/>
          </a:xfrm>
          <a:prstGeom prst="rect">
            <a:avLst/>
          </a:prstGeom>
          <a:solidFill>
            <a:srgbClr val="FFC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8">
            <a:extLst>
              <a:ext uri="{FF2B5EF4-FFF2-40B4-BE49-F238E27FC236}">
                <a16:creationId xmlns:a16="http://schemas.microsoft.com/office/drawing/2014/main" id="{2290E029-E8B9-324F-9540-E8910F4BFB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0" y="527050"/>
            <a:ext cx="9144000" cy="387350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30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</a:rPr>
              <a:t>ChIP-Seq (Chromatin Immunoprecipitation)</a:t>
            </a:r>
          </a:p>
        </p:txBody>
      </p:sp>
      <p:pic>
        <p:nvPicPr>
          <p:cNvPr id="30722" name="Picture 6">
            <a:extLst>
              <a:ext uri="{FF2B5EF4-FFF2-40B4-BE49-F238E27FC236}">
                <a16:creationId xmlns:a16="http://schemas.microsoft.com/office/drawing/2014/main" id="{F1723C46-E1B7-2142-8B49-4CF646B5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42988"/>
            <a:ext cx="8188325" cy="553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advTm="1734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5">
            <a:extLst>
              <a:ext uri="{FF2B5EF4-FFF2-40B4-BE49-F238E27FC236}">
                <a16:creationId xmlns:a16="http://schemas.microsoft.com/office/drawing/2014/main" id="{1D026BF2-8AF0-8445-AD70-1E886CCD5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738" y="1677988"/>
            <a:ext cx="39528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The nucleosome is made up of dimers of core histones H2A, H2B, H3, H4 with 147 base pairs of double stranded DNA wrapped around the nucleosome</a:t>
            </a:r>
          </a:p>
        </p:txBody>
      </p:sp>
      <p:grpSp>
        <p:nvGrpSpPr>
          <p:cNvPr id="29698" name="Group 4">
            <a:extLst>
              <a:ext uri="{FF2B5EF4-FFF2-40B4-BE49-F238E27FC236}">
                <a16:creationId xmlns:a16="http://schemas.microsoft.com/office/drawing/2014/main" id="{D320633A-E385-AB48-8415-277F2241DEAC}"/>
              </a:ext>
            </a:extLst>
          </p:cNvPr>
          <p:cNvGrpSpPr>
            <a:grpSpLocks/>
          </p:cNvGrpSpPr>
          <p:nvPr/>
        </p:nvGrpSpPr>
        <p:grpSpPr bwMode="auto">
          <a:xfrm>
            <a:off x="377825" y="1862138"/>
            <a:ext cx="4686300" cy="3308350"/>
            <a:chOff x="377750" y="1862593"/>
            <a:chExt cx="4685611" cy="3308377"/>
          </a:xfrm>
        </p:grpSpPr>
        <p:pic>
          <p:nvPicPr>
            <p:cNvPr id="29702" name="Picture 2">
              <a:extLst>
                <a:ext uri="{FF2B5EF4-FFF2-40B4-BE49-F238E27FC236}">
                  <a16:creationId xmlns:a16="http://schemas.microsoft.com/office/drawing/2014/main" id="{011774FA-3A6F-354C-9498-1275F405B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" y="1867195"/>
              <a:ext cx="4531659" cy="330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Text Box 6">
              <a:extLst>
                <a:ext uri="{FF2B5EF4-FFF2-40B4-BE49-F238E27FC236}">
                  <a16:creationId xmlns:a16="http://schemas.microsoft.com/office/drawing/2014/main" id="{A66F267B-8E46-EC41-8866-CF8FB1C64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827" y="4954111"/>
              <a:ext cx="431153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a-DK" alt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Amsbio http://www.amsbio.com/nucleosomes-and-histone-proteins.aspx</a:t>
              </a:r>
              <a:endParaRPr lang="en-US" altLang="en-US" sz="8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A04F38D-9425-DB40-9178-3E2FD78A57B6}"/>
                </a:ext>
              </a:extLst>
            </p:cNvPr>
            <p:cNvSpPr/>
            <p:nvPr/>
          </p:nvSpPr>
          <p:spPr>
            <a:xfrm>
              <a:off x="630126" y="1867355"/>
              <a:ext cx="320628" cy="92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B29DD5-BB2B-2B40-862F-D0B1BAF0CEF8}"/>
                </a:ext>
              </a:extLst>
            </p:cNvPr>
            <p:cNvSpPr/>
            <p:nvPr/>
          </p:nvSpPr>
          <p:spPr>
            <a:xfrm>
              <a:off x="1298365" y="1862593"/>
              <a:ext cx="320628" cy="223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1A1E44-C1CC-7648-95B4-BB6EE9B84249}"/>
                </a:ext>
              </a:extLst>
            </p:cNvPr>
            <p:cNvSpPr/>
            <p:nvPr/>
          </p:nvSpPr>
          <p:spPr>
            <a:xfrm>
              <a:off x="1607882" y="2127707"/>
              <a:ext cx="322215" cy="223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B735DF-FEB5-8141-B623-F0B5475400E5}"/>
                </a:ext>
              </a:extLst>
            </p:cNvPr>
            <p:cNvSpPr/>
            <p:nvPr/>
          </p:nvSpPr>
          <p:spPr>
            <a:xfrm>
              <a:off x="1549153" y="2591261"/>
              <a:ext cx="371420" cy="163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E28C3C-6164-F344-B400-814FDB5684EE}"/>
                </a:ext>
              </a:extLst>
            </p:cNvPr>
            <p:cNvSpPr/>
            <p:nvPr/>
          </p:nvSpPr>
          <p:spPr>
            <a:xfrm>
              <a:off x="1887241" y="2615074"/>
              <a:ext cx="371420" cy="163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1493E4-7A07-7545-BD39-6A867DFFF3EC}"/>
                </a:ext>
              </a:extLst>
            </p:cNvPr>
            <p:cNvSpPr/>
            <p:nvPr/>
          </p:nvSpPr>
          <p:spPr>
            <a:xfrm>
              <a:off x="415844" y="3997797"/>
              <a:ext cx="325390" cy="163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0A44DC-FA6F-0144-A309-911A7069CFEF}"/>
                </a:ext>
              </a:extLst>
            </p:cNvPr>
            <p:cNvSpPr/>
            <p:nvPr/>
          </p:nvSpPr>
          <p:spPr>
            <a:xfrm>
              <a:off x="388861" y="4383564"/>
              <a:ext cx="323802" cy="8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8717-7C83-404B-A55D-CC910E00DB6C}"/>
                </a:ext>
              </a:extLst>
            </p:cNvPr>
            <p:cNvSpPr/>
            <p:nvPr/>
          </p:nvSpPr>
          <p:spPr>
            <a:xfrm>
              <a:off x="811074" y="4008911"/>
              <a:ext cx="323802" cy="80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F0AD05-F928-F64E-A4C0-1C6CFE408BB9}"/>
                </a:ext>
              </a:extLst>
            </p:cNvPr>
            <p:cNvSpPr/>
            <p:nvPr/>
          </p:nvSpPr>
          <p:spPr>
            <a:xfrm>
              <a:off x="1122179" y="3902547"/>
              <a:ext cx="323802" cy="8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71DF46-94B2-2A4C-B6BD-F297F5067271}"/>
                </a:ext>
              </a:extLst>
            </p:cNvPr>
            <p:cNvSpPr/>
            <p:nvPr/>
          </p:nvSpPr>
          <p:spPr>
            <a:xfrm>
              <a:off x="1530106" y="3861271"/>
              <a:ext cx="323802" cy="8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6D7AD9-3A1C-4D43-AC5C-FC887540370B}"/>
                </a:ext>
              </a:extLst>
            </p:cNvPr>
            <p:cNvSpPr/>
            <p:nvPr/>
          </p:nvSpPr>
          <p:spPr>
            <a:xfrm>
              <a:off x="2006286" y="3932710"/>
              <a:ext cx="325390" cy="80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8A3065B-4361-E440-B8A2-9764846FD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325438"/>
            <a:ext cx="801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Control of gene expression by histone modifications</a:t>
            </a:r>
            <a:endParaRPr lang="en-US" altLang="en-US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54600-DF5D-0648-8B5C-BAA7D2902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3651250"/>
            <a:ext cx="20320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Activating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Arial" panose="020B0604020202020204" pitchFamily="34" charset="0"/>
              </a:rPr>
              <a:t>H3K4me3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Arial" panose="020B0604020202020204" pitchFamily="34" charset="0"/>
              </a:rPr>
              <a:t>H3K27ac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latin typeface="Arial" panose="020B0604020202020204" pitchFamily="34" charset="0"/>
              </a:rPr>
              <a:t>H4ac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H3K4me1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A4F38-4754-224D-AAA6-BDA17B7A8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613" y="3651250"/>
            <a:ext cx="2444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Repressive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H3K27me3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H3K9me3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H2AK119ubi1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>
            <a:extLst>
              <a:ext uri="{FF2B5EF4-FFF2-40B4-BE49-F238E27FC236}">
                <a16:creationId xmlns:a16="http://schemas.microsoft.com/office/drawing/2014/main" id="{0E7B4C14-BD6D-8E47-B410-B653FDAB5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ja-JP">
                <a:solidFill>
                  <a:schemeClr val="tx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ChIP-qPCR</a:t>
            </a:r>
            <a:endParaRPr lang="en-US" altLang="en-US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770" name="Group 3">
            <a:extLst>
              <a:ext uri="{FF2B5EF4-FFF2-40B4-BE49-F238E27FC236}">
                <a16:creationId xmlns:a16="http://schemas.microsoft.com/office/drawing/2014/main" id="{CD19E5D6-C889-CB42-A440-FDD88B7024CB}"/>
              </a:ext>
            </a:extLst>
          </p:cNvPr>
          <p:cNvGrpSpPr>
            <a:grpSpLocks/>
          </p:cNvGrpSpPr>
          <p:nvPr/>
        </p:nvGrpSpPr>
        <p:grpSpPr bwMode="auto">
          <a:xfrm>
            <a:off x="384175" y="1316038"/>
            <a:ext cx="5703888" cy="4548187"/>
            <a:chOff x="2614571" y="1282457"/>
            <a:chExt cx="4459975" cy="3355515"/>
          </a:xfrm>
        </p:grpSpPr>
        <p:pic>
          <p:nvPicPr>
            <p:cNvPr id="32773" name="Picture 2" descr="\\ressrv08\PHYSIO\SZURSZEWSKI\SHARED\Tamas\Sabriya\MGS\Thesis\Chapter3_Figures\Updated\Fig 4_1_UPDATED.tif">
              <a:extLst>
                <a:ext uri="{FF2B5EF4-FFF2-40B4-BE49-F238E27FC236}">
                  <a16:creationId xmlns:a16="http://schemas.microsoft.com/office/drawing/2014/main" id="{B050960E-14E9-5344-B283-2BC159D5C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5" t="53682" r="45386" b="27240"/>
            <a:stretch>
              <a:fillRect/>
            </a:stretch>
          </p:blipFill>
          <p:spPr bwMode="auto">
            <a:xfrm>
              <a:off x="2614571" y="1282457"/>
              <a:ext cx="4459975" cy="335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4" name="Picture 2" descr="\\ressrv08\CIM\CIM-EPIGENOME-ORDOG\SHARED\Sabriya\Post-ICC paper\Final files 2015\Figure 5.tif">
              <a:extLst>
                <a:ext uri="{FF2B5EF4-FFF2-40B4-BE49-F238E27FC236}">
                  <a16:creationId xmlns:a16="http://schemas.microsoft.com/office/drawing/2014/main" id="{48985623-54FA-0145-81A5-1F214C5CB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4" t="28358" r="79643" b="52238"/>
            <a:stretch>
              <a:fillRect/>
            </a:stretch>
          </p:blipFill>
          <p:spPr bwMode="auto">
            <a:xfrm>
              <a:off x="2777447" y="1316231"/>
              <a:ext cx="292594" cy="28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2" descr="\\ressrv08\CIM\CIM-EPIGENOME-ORDOG\SHARED\Sabriya\Post-ICC paper\Final files 2015\Figure 5.tif">
              <a:extLst>
                <a:ext uri="{FF2B5EF4-FFF2-40B4-BE49-F238E27FC236}">
                  <a16:creationId xmlns:a16="http://schemas.microsoft.com/office/drawing/2014/main" id="{37633118-A2DB-5F44-8423-A35297E24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4" t="28358" r="61995" b="52238"/>
            <a:stretch>
              <a:fillRect/>
            </a:stretch>
          </p:blipFill>
          <p:spPr bwMode="auto">
            <a:xfrm>
              <a:off x="5002748" y="1316231"/>
              <a:ext cx="315546" cy="27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1" name="TextBox 1">
            <a:extLst>
              <a:ext uri="{FF2B5EF4-FFF2-40B4-BE49-F238E27FC236}">
                <a16:creationId xmlns:a16="http://schemas.microsoft.com/office/drawing/2014/main" id="{6E8E3C1F-CDB6-7040-BBC9-82C51AFE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1282700"/>
            <a:ext cx="20320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chemeClr val="bg1"/>
                </a:solidFill>
                <a:latin typeface="Arial" panose="020B0604020202020204" pitchFamily="34" charset="0"/>
              </a:rPr>
              <a:t>Activating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</a:rPr>
              <a:t>H3K4me3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</a:rPr>
              <a:t>H3K27ac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</a:rPr>
              <a:t>H4ac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5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chemeClr val="bg1"/>
                </a:solidFill>
                <a:latin typeface="Arial" panose="020B0604020202020204" pitchFamily="34" charset="0"/>
              </a:rPr>
              <a:t>Repressive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H3K27me3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H3K9me3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H2AK119ubi1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 H3K4me1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772" name="TextBox 12">
            <a:extLst>
              <a:ext uri="{FF2B5EF4-FFF2-40B4-BE49-F238E27FC236}">
                <a16:creationId xmlns:a16="http://schemas.microsoft.com/office/drawing/2014/main" id="{2CD3F554-380F-D24F-B98D-E868D10E2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1709738"/>
            <a:ext cx="2033588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Activating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H3K4me3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H3K27ac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H4ac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Repressive histone modifications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H3K27me3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H3K9me3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H2AK119ubi1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H3K4me1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oom_0.mp4">
            <a:hlinkClick r:id="" action="ppaction://media"/>
            <a:extLst>
              <a:ext uri="{FF2B5EF4-FFF2-40B4-BE49-F238E27FC236}">
                <a16:creationId xmlns:a16="http://schemas.microsoft.com/office/drawing/2014/main" id="{BD54B192-06AA-ED4B-8234-3A3E046C6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88" y="0"/>
            <a:ext cx="8810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 descr="G:\Photos\Renderings_Storm\Storm_Machine\Print\jpg\withShadows\09-1211_Bruno_Render_Right_wLogo.jpg">
            <a:extLst>
              <a:ext uri="{FF2B5EF4-FFF2-40B4-BE49-F238E27FC236}">
                <a16:creationId xmlns:a16="http://schemas.microsoft.com/office/drawing/2014/main" id="{F4D02D97-A707-3246-B589-AF3EF11DD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-21"/>
          <a:stretch>
            <a:fillRect/>
          </a:stretch>
        </p:blipFill>
        <p:spPr bwMode="auto">
          <a:xfrm>
            <a:off x="206375" y="1427163"/>
            <a:ext cx="5765800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>
            <a:extLst>
              <a:ext uri="{FF2B5EF4-FFF2-40B4-BE49-F238E27FC236}">
                <a16:creationId xmlns:a16="http://schemas.microsoft.com/office/drawing/2014/main" id="{604FCA85-831E-DF46-B0D9-5A28476E5B5C}"/>
              </a:ext>
            </a:extLst>
          </p:cNvPr>
          <p:cNvSpPr txBox="1">
            <a:spLocks/>
          </p:cNvSpPr>
          <p:nvPr/>
        </p:nvSpPr>
        <p:spPr bwMode="auto">
          <a:xfrm>
            <a:off x="206375" y="239713"/>
            <a:ext cx="86010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6600"/>
                </a:solidFill>
                <a:latin typeface="Arial" panose="020B0604020202020204" pitchFamily="34" charset="0"/>
              </a:rPr>
              <a:t>HiSeq 2000 </a:t>
            </a:r>
            <a:br>
              <a:rPr lang="en-US" altLang="en-US" sz="4000">
                <a:solidFill>
                  <a:srgbClr val="FFFF00"/>
                </a:solidFill>
                <a:latin typeface="Arial" panose="020B0604020202020204" pitchFamily="34" charset="0"/>
              </a:rPr>
            </a:br>
            <a:endParaRPr lang="en-US" altLang="en-US" sz="3000" i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33795" name="Picture 3" descr="ilmn-flowcell">
            <a:extLst>
              <a:ext uri="{FF2B5EF4-FFF2-40B4-BE49-F238E27FC236}">
                <a16:creationId xmlns:a16="http://schemas.microsoft.com/office/drawing/2014/main" id="{5B19765C-1EBD-A64C-82BD-4AEE09F7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2232025"/>
            <a:ext cx="17526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7" descr="ilmn-step1-6">
            <a:extLst>
              <a:ext uri="{FF2B5EF4-FFF2-40B4-BE49-F238E27FC236}">
                <a16:creationId xmlns:a16="http://schemas.microsoft.com/office/drawing/2014/main" id="{3CCFA16A-0562-FB46-AB65-5E649547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8"/>
          <a:stretch>
            <a:fillRect/>
          </a:stretch>
        </p:blipFill>
        <p:spPr bwMode="auto">
          <a:xfrm>
            <a:off x="1308100" y="2011363"/>
            <a:ext cx="6962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5">
            <a:extLst>
              <a:ext uri="{FF2B5EF4-FFF2-40B4-BE49-F238E27FC236}">
                <a16:creationId xmlns:a16="http://schemas.microsoft.com/office/drawing/2014/main" id="{32A47672-A665-8141-917D-AFA706A02F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113" y="444500"/>
            <a:ext cx="6610350" cy="1566863"/>
          </a:xfrm>
        </p:spPr>
        <p:txBody>
          <a:bodyPr/>
          <a:lstStyle/>
          <a:p>
            <a:pPr algn="l"/>
            <a:r>
              <a:rPr lang="en-US" altLang="en-US">
                <a:solidFill>
                  <a:srgbClr val="FF6600"/>
                </a:solidFill>
                <a:ea typeface="ＭＳ Ｐゴシック" panose="020B0600070205080204" pitchFamily="34" charset="-128"/>
              </a:rPr>
              <a:t>Illumina 2000 HiSeq</a:t>
            </a:r>
            <a:br>
              <a:rPr lang="en-US" altLang="en-US">
                <a:solidFill>
                  <a:srgbClr val="FF6600"/>
                </a:solidFill>
                <a:ea typeface="ＭＳ Ｐゴシック" panose="020B0600070205080204" pitchFamily="34" charset="-128"/>
              </a:rPr>
            </a:br>
            <a:r>
              <a:rPr lang="en-US" altLang="en-US" sz="1400">
                <a:solidFill>
                  <a:srgbClr val="FF6600"/>
                </a:solidFill>
                <a:ea typeface="ＭＳ Ｐゴシック" panose="020B0600070205080204" pitchFamily="34" charset="-128"/>
              </a:rPr>
              <a:t>  </a:t>
            </a:r>
            <a:br>
              <a:rPr lang="en-US" altLang="en-US">
                <a:solidFill>
                  <a:srgbClr val="FF6600"/>
                </a:solidFill>
                <a:ea typeface="ＭＳ Ｐゴシック" panose="020B0600070205080204" pitchFamily="34" charset="-128"/>
              </a:rPr>
            </a:br>
            <a:r>
              <a:rPr lang="en-US" altLang="en-US" sz="3200">
                <a:solidFill>
                  <a:srgbClr val="FF6600"/>
                </a:solidFill>
                <a:ea typeface="ＭＳ Ｐゴシック" panose="020B0600070205080204" pitchFamily="34" charset="-128"/>
              </a:rPr>
              <a:t>Bridge Amplification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 descr="ilmn-step1-6">
            <a:extLst>
              <a:ext uri="{FF2B5EF4-FFF2-40B4-BE49-F238E27FC236}">
                <a16:creationId xmlns:a16="http://schemas.microsoft.com/office/drawing/2014/main" id="{85CFB5AB-E762-804F-BBA1-0BE08903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2"/>
          <a:stretch>
            <a:fillRect/>
          </a:stretch>
        </p:blipFill>
        <p:spPr bwMode="auto">
          <a:xfrm>
            <a:off x="1068388" y="1390650"/>
            <a:ext cx="74279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itle 5">
            <a:extLst>
              <a:ext uri="{FF2B5EF4-FFF2-40B4-BE49-F238E27FC236}">
                <a16:creationId xmlns:a16="http://schemas.microsoft.com/office/drawing/2014/main" id="{0BF4763A-18A1-6149-8119-860B7175DB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76213"/>
            <a:ext cx="7764463" cy="1566863"/>
          </a:xfrm>
        </p:spPr>
        <p:txBody>
          <a:bodyPr/>
          <a:lstStyle/>
          <a:p>
            <a:r>
              <a:rPr lang="en-US" altLang="en-US">
                <a:solidFill>
                  <a:srgbClr val="FF6600"/>
                </a:solidFill>
                <a:ea typeface="ＭＳ Ｐゴシック" panose="020B0600070205080204" pitchFamily="34" charset="-128"/>
              </a:rPr>
              <a:t>Bridge Amplification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>
            <a:extLst>
              <a:ext uri="{FF2B5EF4-FFF2-40B4-BE49-F238E27FC236}">
                <a16:creationId xmlns:a16="http://schemas.microsoft.com/office/drawing/2014/main" id="{07E3558A-AA7C-904F-9216-ADC40823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5" b="-63"/>
          <a:stretch>
            <a:fillRect/>
          </a:stretch>
        </p:blipFill>
        <p:spPr bwMode="auto">
          <a:xfrm>
            <a:off x="2900363" y="0"/>
            <a:ext cx="3211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3A6AC38-DFF8-3D4C-B0B6-344F7217B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j-ea"/>
                <a:cs typeface="+mj-cs"/>
              </a:rPr>
              <a:t>Raw Data is Images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20FAC84-9ADC-6940-81FB-BD119F3A48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hlink"/>
              </a:buClr>
              <a:buFont typeface="Arial"/>
              <a:buChar char="•"/>
              <a:defRPr/>
            </a:pPr>
            <a:r>
              <a:rPr lang="en-US" sz="2800">
                <a:effectLst>
                  <a:outerShdw blurRad="38100" dist="38100" dir="2700000" algn="tl">
                    <a:srgbClr val="414141"/>
                  </a:outerShdw>
                </a:effectLst>
                <a:ea typeface="ＭＳ Ｐゴシック" pitchFamily="-105" charset="-128"/>
                <a:cs typeface="ＭＳ Ｐゴシック" pitchFamily="-105" charset="-128"/>
              </a:rPr>
              <a:t>8 channels per flow cell</a:t>
            </a:r>
          </a:p>
          <a:p>
            <a:pPr eaLnBrk="1" fontAlgn="auto" hangingPunct="1">
              <a:spcAft>
                <a:spcPts val="0"/>
              </a:spcAft>
              <a:buClr>
                <a:schemeClr val="hlink"/>
              </a:buClr>
              <a:buFont typeface="Arial"/>
              <a:buChar char="•"/>
              <a:defRPr/>
            </a:pPr>
            <a:r>
              <a:rPr lang="en-US" sz="2800">
                <a:effectLst>
                  <a:outerShdw blurRad="38100" dist="38100" dir="2700000" algn="tl">
                    <a:srgbClr val="414141"/>
                  </a:outerShdw>
                </a:effectLst>
                <a:ea typeface="ＭＳ Ｐゴシック" pitchFamily="-105" charset="-128"/>
                <a:cs typeface="ＭＳ Ｐゴシック" pitchFamily="-105" charset="-128"/>
              </a:rPr>
              <a:t>300 tiles per channel</a:t>
            </a:r>
          </a:p>
          <a:p>
            <a:pPr eaLnBrk="1" fontAlgn="auto" hangingPunct="1">
              <a:spcAft>
                <a:spcPts val="0"/>
              </a:spcAft>
              <a:buClr>
                <a:schemeClr val="hlink"/>
              </a:buClr>
              <a:buFont typeface="Arial"/>
              <a:buChar char="•"/>
              <a:defRPr/>
            </a:pPr>
            <a:r>
              <a:rPr lang="en-US" sz="2800">
                <a:effectLst>
                  <a:outerShdw blurRad="38100" dist="38100" dir="2700000" algn="tl">
                    <a:srgbClr val="414141"/>
                  </a:outerShdw>
                </a:effectLst>
                <a:ea typeface="ＭＳ Ｐゴシック" pitchFamily="-105" charset="-128"/>
                <a:cs typeface="ＭＳ Ｐゴシック" pitchFamily="-105" charset="-128"/>
              </a:rPr>
              <a:t>20,000 clusters/reads per tile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608D6E47-F759-394D-82FA-0188EC6C958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962400"/>
            <a:ext cx="7391400" cy="2438400"/>
            <a:chOff x="576" y="2496"/>
            <a:chExt cx="4656" cy="1536"/>
          </a:xfrm>
        </p:grpSpPr>
        <p:sp>
          <p:nvSpPr>
            <p:cNvPr id="38919" name="Rectangle 4">
              <a:extLst>
                <a:ext uri="{FF2B5EF4-FFF2-40B4-BE49-F238E27FC236}">
                  <a16:creationId xmlns:a16="http://schemas.microsoft.com/office/drawing/2014/main" id="{654F1E80-355B-8D4A-8082-74A1C8D3E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4656" cy="153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0" name="Rectangle 5" descr="Small grid">
              <a:extLst>
                <a:ext uri="{FF2B5EF4-FFF2-40B4-BE49-F238E27FC236}">
                  <a16:creationId xmlns:a16="http://schemas.microsoft.com/office/drawing/2014/main" id="{4E1F410F-0DA9-EE46-9401-FE70399F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696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1" name="Rectangle 6" descr="Small grid">
              <a:extLst>
                <a:ext uri="{FF2B5EF4-FFF2-40B4-BE49-F238E27FC236}">
                  <a16:creationId xmlns:a16="http://schemas.microsoft.com/office/drawing/2014/main" id="{386D8C66-15DA-4B44-8E70-C444073F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888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2" name="Rectangle 7" descr="Small grid">
              <a:extLst>
                <a:ext uri="{FF2B5EF4-FFF2-40B4-BE49-F238E27FC236}">
                  <a16:creationId xmlns:a16="http://schemas.microsoft.com/office/drawing/2014/main" id="{ECFFC416-C97C-EA49-9860-1AB58B544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544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3" name="Rectangle 8" descr="Small grid">
              <a:extLst>
                <a:ext uri="{FF2B5EF4-FFF2-40B4-BE49-F238E27FC236}">
                  <a16:creationId xmlns:a16="http://schemas.microsoft.com/office/drawing/2014/main" id="{88541B68-B1EC-7E46-8829-D6C60195A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736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4" name="Rectangle 9" descr="Small grid">
              <a:extLst>
                <a:ext uri="{FF2B5EF4-FFF2-40B4-BE49-F238E27FC236}">
                  <a16:creationId xmlns:a16="http://schemas.microsoft.com/office/drawing/2014/main" id="{C3653FFA-19E0-3A41-9C1A-879F5F196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928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5" name="Rectangle 10" descr="Small grid">
              <a:extLst>
                <a:ext uri="{FF2B5EF4-FFF2-40B4-BE49-F238E27FC236}">
                  <a16:creationId xmlns:a16="http://schemas.microsoft.com/office/drawing/2014/main" id="{3F575D8D-971C-1640-AAF2-52028DCC1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120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6" name="Rectangle 11" descr="Small grid">
              <a:extLst>
                <a:ext uri="{FF2B5EF4-FFF2-40B4-BE49-F238E27FC236}">
                  <a16:creationId xmlns:a16="http://schemas.microsoft.com/office/drawing/2014/main" id="{51D96447-52E9-DE43-9738-198F9A49E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312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7" name="Rectangle 12" descr="Small grid">
              <a:extLst>
                <a:ext uri="{FF2B5EF4-FFF2-40B4-BE49-F238E27FC236}">
                  <a16:creationId xmlns:a16="http://schemas.microsoft.com/office/drawing/2014/main" id="{5BEB59B3-63E0-004A-A6BB-6F252D9F0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504"/>
              <a:ext cx="4464" cy="9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3261" name="Line 13">
            <a:extLst>
              <a:ext uri="{FF2B5EF4-FFF2-40B4-BE49-F238E27FC236}">
                <a16:creationId xmlns:a16="http://schemas.microsoft.com/office/drawing/2014/main" id="{07E72C28-E4F6-6F42-A498-4AB204C07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657600"/>
            <a:ext cx="914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3" name="Rectangle 15">
            <a:extLst>
              <a:ext uri="{FF2B5EF4-FFF2-40B4-BE49-F238E27FC236}">
                <a16:creationId xmlns:a16="http://schemas.microsoft.com/office/drawing/2014/main" id="{5485AE10-CB9F-B74A-8C32-1C9714277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-106" charset="0"/>
                <a:ea typeface="ＭＳ Ｐゴシック" pitchFamily="-106" charset="-128"/>
                <a:cs typeface="ＭＳ Ｐゴシック" pitchFamily="-106" charset="-128"/>
              </a:rPr>
              <a:t>2400 images per reaction cycle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-106" charset="0"/>
                <a:ea typeface="ＭＳ Ｐゴシック" pitchFamily="-106" charset="-128"/>
                <a:cs typeface="ＭＳ Ｐゴシック" pitchFamily="-106" charset="-128"/>
              </a:rPr>
              <a:t>86,400 images for a 36-bp read length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-106" charset="0"/>
                <a:ea typeface="ＭＳ Ｐゴシック" pitchFamily="-106" charset="-128"/>
                <a:cs typeface="ＭＳ Ｐゴシック" pitchFamily="-106" charset="-128"/>
              </a:rPr>
              <a:t>700 GB of image data, 400 GB of files</a:t>
            </a:r>
          </a:p>
        </p:txBody>
      </p:sp>
      <p:pic>
        <p:nvPicPr>
          <p:cNvPr id="38918" name="Picture 16">
            <a:extLst>
              <a:ext uri="{FF2B5EF4-FFF2-40B4-BE49-F238E27FC236}">
                <a16:creationId xmlns:a16="http://schemas.microsoft.com/office/drawing/2014/main" id="{12E6A98D-AFBE-E849-9C05-F7FFEFC8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990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  <p:bldP spid="532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4F054AE8-C635-DA40-B397-8F96FDAD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73050"/>
            <a:ext cx="72390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5">
            <a:extLst>
              <a:ext uri="{FF2B5EF4-FFF2-40B4-BE49-F238E27FC236}">
                <a16:creationId xmlns:a16="http://schemas.microsoft.com/office/drawing/2014/main" id="{735088EB-1508-8240-9CB9-83113536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"/>
          <a:stretch>
            <a:fillRect/>
          </a:stretch>
        </p:blipFill>
        <p:spPr bwMode="auto">
          <a:xfrm>
            <a:off x="0" y="990600"/>
            <a:ext cx="9144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41" name="Rectangle 45">
            <a:extLst>
              <a:ext uri="{FF2B5EF4-FFF2-40B4-BE49-F238E27FC236}">
                <a16:creationId xmlns:a16="http://schemas.microsoft.com/office/drawing/2014/main" id="{F545A3F3-8D24-9A45-B712-F20DCDA2A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469900" indent="-469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FF6600"/>
              </a:buClr>
              <a:buFontTx/>
              <a:buChar char="•"/>
            </a:pPr>
            <a:r>
              <a:rPr lang="en-US" altLang="en-US" sz="2000" b="1">
                <a:latin typeface="Arial" panose="020B0604020202020204" pitchFamily="34" charset="0"/>
              </a:rPr>
              <a:t>Interpret images as intensities</a:t>
            </a:r>
          </a:p>
          <a:p>
            <a:pPr eaLnBrk="1" hangingPunct="1">
              <a:buClr>
                <a:srgbClr val="FF6600"/>
              </a:buClr>
              <a:buFontTx/>
              <a:buChar char="•"/>
            </a:pPr>
            <a:r>
              <a:rPr lang="en-US" altLang="en-US" sz="2000" b="1">
                <a:latin typeface="Arial" panose="020B0604020202020204" pitchFamily="34" charset="0"/>
              </a:rPr>
              <a:t>Convert intensities to base calls</a:t>
            </a:r>
          </a:p>
          <a:p>
            <a:pPr eaLnBrk="1" hangingPunct="1">
              <a:buClr>
                <a:srgbClr val="FF6600"/>
              </a:buClr>
              <a:buFontTx/>
              <a:buChar char="•"/>
            </a:pPr>
            <a:r>
              <a:rPr lang="en-US" altLang="en-US" sz="2000" b="1">
                <a:latin typeface="Arial" panose="020B0604020202020204" pitchFamily="34" charset="0"/>
              </a:rPr>
              <a:t>Assemble reads into complete sequence</a:t>
            </a:r>
          </a:p>
          <a:p>
            <a:pPr eaLnBrk="1" hangingPunct="1">
              <a:buClr>
                <a:srgbClr val="FF6600"/>
              </a:buClr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		 </a:t>
            </a:r>
            <a:r>
              <a:rPr lang="en-US" altLang="en-US" sz="2000" b="1">
                <a:latin typeface="Arial" panose="020B0604020202020204" pitchFamily="34" charset="0"/>
                <a:sym typeface="Symbol" pitchFamily="2" charset="2"/>
              </a:rPr>
              <a:t> 36-bp read length</a:t>
            </a:r>
          </a:p>
          <a:p>
            <a:pPr eaLnBrk="1" hangingPunct="1">
              <a:buClr>
                <a:srgbClr val="FF6600"/>
              </a:buClr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sym typeface="Symbol" pitchFamily="2" charset="2"/>
              </a:rPr>
              <a:t>		  4 to 6 million reads per flow cell lane</a:t>
            </a:r>
            <a:endParaRPr lang="en-US" altLang="en-US" sz="20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EAED7613-CD6E-AE4B-8806-400A2C99D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60350"/>
            <a:ext cx="30241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HiChIP pipeline</a:t>
            </a:r>
          </a:p>
        </p:txBody>
      </p:sp>
      <p:sp>
        <p:nvSpPr>
          <p:cNvPr id="43" name="Line 50">
            <a:extLst>
              <a:ext uri="{FF2B5EF4-FFF2-40B4-BE49-F238E27FC236}">
                <a16:creationId xmlns:a16="http://schemas.microsoft.com/office/drawing/2014/main" id="{68091779-1963-E24F-9AC2-F3B9EA6FE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7900" y="5334000"/>
            <a:ext cx="0" cy="234950"/>
          </a:xfrm>
          <a:prstGeom prst="line">
            <a:avLst/>
          </a:prstGeom>
          <a:noFill/>
          <a:ln w="28575" cmpd="sng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Times"/>
              <a:ea typeface="+mn-ea"/>
              <a:cs typeface="Times"/>
            </a:endParaRPr>
          </a:p>
        </p:txBody>
      </p:sp>
      <p:pic>
        <p:nvPicPr>
          <p:cNvPr id="43011" name="Picture 1">
            <a:extLst>
              <a:ext uri="{FF2B5EF4-FFF2-40B4-BE49-F238E27FC236}">
                <a16:creationId xmlns:a16="http://schemas.microsoft.com/office/drawing/2014/main" id="{C32B8F05-5073-984A-AED1-9F91FD53C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60350"/>
            <a:ext cx="840105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D0B421E8-455C-3A49-A226-92E7C549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260350"/>
            <a:ext cx="2589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ChIP pipeline</a:t>
            </a:r>
          </a:p>
        </p:txBody>
      </p:sp>
      <p:sp>
        <p:nvSpPr>
          <p:cNvPr id="45058" name="Rectangle 1">
            <a:extLst>
              <a:ext uri="{FF2B5EF4-FFF2-40B4-BE49-F238E27FC236}">
                <a16:creationId xmlns:a16="http://schemas.microsoft.com/office/drawing/2014/main" id="{BDD7E670-D1D0-634F-8D4E-9ED8EDF7B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1028700"/>
            <a:ext cx="7653338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3"/>
              </a:rPr>
              <a:t>FASTQ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: a text-based format for storing nucleotide sequences (reads) and their quality scores. [</a:t>
            </a: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4"/>
              </a:rPr>
              <a:t>1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]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5"/>
              </a:rPr>
              <a:t>BAM: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 The Sequence Alignment/Mapping (SAM) format is a text-based format for storing read alignments against reference sequences and it is interconvertible with the binary BAM format. [</a:t>
            </a: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  <a:hlinkClick r:id="rId4"/>
              </a:rPr>
              <a:t>2</a:t>
            </a:r>
            <a:r>
              <a:rPr lang="en-US" altLang="en-US" sz="1800">
                <a:solidFill>
                  <a:srgbClr val="333333"/>
                </a:solidFill>
                <a:latin typeface="Helvetica Neue" panose="02000503000000020004" pitchFamily="2" charset="0"/>
              </a:rPr>
              <a:t>]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F7DB0094-9816-D546-9776-7C1F2406E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50"/>
            <a:ext cx="9144000" cy="671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1E4CFDD-18FB-8449-9071-0ECC766F1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38" y="260350"/>
            <a:ext cx="4040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Sequencing Workflow</a:t>
            </a:r>
          </a:p>
        </p:txBody>
      </p:sp>
      <p:sp>
        <p:nvSpPr>
          <p:cNvPr id="48130" name="Rectangle 1">
            <a:extLst>
              <a:ext uri="{FF2B5EF4-FFF2-40B4-BE49-F238E27FC236}">
                <a16:creationId xmlns:a16="http://schemas.microsoft.com/office/drawing/2014/main" id="{CD586DE3-CF98-B647-B649-77BF3FA85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1028700"/>
            <a:ext cx="35956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rgbClr val="428BCA"/>
                </a:solidFill>
                <a:latin typeface="Helvetica Neue" panose="02000503000000020004" pitchFamily="2" charset="0"/>
                <a:hlinkClick r:id="rId3"/>
              </a:rPr>
              <a:t>FASTQ</a:t>
            </a:r>
            <a:r>
              <a:rPr lang="en-US" altLang="en-US" sz="1800" dirty="0">
                <a:solidFill>
                  <a:srgbClr val="333333"/>
                </a:solidFill>
                <a:latin typeface="Helvetica Neue" panose="02000503000000020004" pitchFamily="2" charset="0"/>
              </a:rPr>
              <a:t>: a text-based format for storing nucleotide sequences (reads) and their quality scores. [</a:t>
            </a:r>
            <a:r>
              <a:rPr lang="en-US" altLang="en-US" sz="1800" dirty="0">
                <a:solidFill>
                  <a:srgbClr val="428BCA"/>
                </a:solidFill>
                <a:latin typeface="Helvetica Neue" panose="02000503000000020004" pitchFamily="2" charset="0"/>
                <a:hlinkClick r:id="rId4"/>
              </a:rPr>
              <a:t>1</a:t>
            </a:r>
            <a:r>
              <a:rPr lang="en-US" altLang="en-US" sz="1800" dirty="0">
                <a:solidFill>
                  <a:srgbClr val="333333"/>
                </a:solidFill>
                <a:latin typeface="Helvetica Neue" panose="02000503000000020004" pitchFamily="2" charset="0"/>
              </a:rPr>
              <a:t>]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ED46777B-95E8-A74C-9B4A-784548D8D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116013"/>
            <a:ext cx="3481388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>
            <a:extLst>
              <a:ext uri="{FF2B5EF4-FFF2-40B4-BE49-F238E27FC236}">
                <a16:creationId xmlns:a16="http://schemas.microsoft.com/office/drawing/2014/main" id="{112A51BB-DCB7-E247-8DA3-F07A3923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8435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48DF44-9DC3-9E4E-9CB9-3B91D52CFE4C}"/>
              </a:ext>
            </a:extLst>
          </p:cNvPr>
          <p:cNvSpPr/>
          <p:nvPr/>
        </p:nvSpPr>
        <p:spPr>
          <a:xfrm>
            <a:off x="854075" y="1816100"/>
            <a:ext cx="4351338" cy="561975"/>
          </a:xfrm>
          <a:prstGeom prst="rect">
            <a:avLst/>
          </a:prstGeom>
          <a:solidFill>
            <a:srgbClr val="FFC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12722125-0E0A-FD46-A5C0-35BAC6DE9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1187450"/>
            <a:ext cx="635158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rgbClr val="428BCA"/>
                </a:solidFill>
                <a:latin typeface="Helvetica Neue" panose="02000503000000020004" pitchFamily="2" charset="0"/>
                <a:hlinkClick r:id="rId3"/>
              </a:rPr>
              <a:t>BAM:</a:t>
            </a:r>
            <a:r>
              <a:rPr lang="en-US" altLang="en-US" sz="1800" dirty="0">
                <a:solidFill>
                  <a:srgbClr val="333333"/>
                </a:solidFill>
                <a:latin typeface="Helvetica Neue" panose="02000503000000020004" pitchFamily="2" charset="0"/>
              </a:rPr>
              <a:t> The Sequence Alignment/Mapping (SAM) format is a text-based format for storing read alignments against reference sequences and it is interconvertible with the binary BAM format. 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Each alignment line has 11 mandatory fields for essential alignment information such as mapping position, and variable number of optional fields for flexible or aligner specific information.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sp>
        <p:nvSpPr>
          <p:cNvPr id="50178" name="Rectangle 6">
            <a:extLst>
              <a:ext uri="{FF2B5EF4-FFF2-40B4-BE49-F238E27FC236}">
                <a16:creationId xmlns:a16="http://schemas.microsoft.com/office/drawing/2014/main" id="{70BBB73F-CD2A-0348-A2D2-FAF39A14E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38" y="260350"/>
            <a:ext cx="4040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Sequencing Workflow</a:t>
            </a:r>
          </a:p>
        </p:txBody>
      </p:sp>
      <p:pic>
        <p:nvPicPr>
          <p:cNvPr id="50179" name="Picture 5">
            <a:extLst>
              <a:ext uri="{FF2B5EF4-FFF2-40B4-BE49-F238E27FC236}">
                <a16:creationId xmlns:a16="http://schemas.microsoft.com/office/drawing/2014/main" id="{6772079E-EA0B-DD47-8C1C-6DD76644B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073525"/>
            <a:ext cx="8128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D4582C8E-D8C4-C949-B249-5976F7E08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028700"/>
            <a:ext cx="27686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428BCA"/>
                </a:solidFill>
                <a:latin typeface="Helvetica Neue" panose="02000503000000020004" pitchFamily="2" charset="0"/>
              </a:rPr>
              <a:t>BED file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428BCA"/>
              </a:solidFill>
              <a:latin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4EE762CD-E138-FE48-879B-C599F788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182688"/>
            <a:ext cx="56229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4">
            <a:extLst>
              <a:ext uri="{FF2B5EF4-FFF2-40B4-BE49-F238E27FC236}">
                <a16:creationId xmlns:a16="http://schemas.microsoft.com/office/drawing/2014/main" id="{89487AFC-DBC1-DA4D-B0E2-C132B76F8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38" y="260350"/>
            <a:ext cx="4040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Sequencing Workflow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1">
            <a:extLst>
              <a:ext uri="{FF2B5EF4-FFF2-40B4-BE49-F238E27FC236}">
                <a16:creationId xmlns:a16="http://schemas.microsoft.com/office/drawing/2014/main" id="{F63A44DD-3FDA-F44E-B733-FB89A775C475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552450"/>
            <a:ext cx="8755062" cy="6178550"/>
            <a:chOff x="287338" y="552910"/>
            <a:chExt cx="8755062" cy="6178090"/>
          </a:xfrm>
        </p:grpSpPr>
        <p:sp>
          <p:nvSpPr>
            <p:cNvPr id="47106" name="Rectangle 1">
              <a:extLst>
                <a:ext uri="{FF2B5EF4-FFF2-40B4-BE49-F238E27FC236}">
                  <a16:creationId xmlns:a16="http://schemas.microsoft.com/office/drawing/2014/main" id="{CB34DC07-94BA-1B48-8B29-09FCAD8F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775" y="552910"/>
              <a:ext cx="2811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90"/>
                  </a:solidFill>
                  <a:latin typeface="Times" pitchFamily="2" charset="0"/>
                </a:rPr>
                <a:t>Binding profile</a:t>
              </a:r>
            </a:p>
          </p:txBody>
        </p:sp>
        <p:grpSp>
          <p:nvGrpSpPr>
            <p:cNvPr id="47107" name="Group 38">
              <a:extLst>
                <a:ext uri="{FF2B5EF4-FFF2-40B4-BE49-F238E27FC236}">
                  <a16:creationId xmlns:a16="http://schemas.microsoft.com/office/drawing/2014/main" id="{44AD1797-79C4-0A47-B853-8060B84CF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63" y="971550"/>
              <a:ext cx="7861300" cy="1920875"/>
              <a:chOff x="740824" y="971551"/>
              <a:chExt cx="7861839" cy="1921382"/>
            </a:xfrm>
          </p:grpSpPr>
          <p:sp>
            <p:nvSpPr>
              <p:cNvPr id="47125" name="TextBox 8">
                <a:extLst>
                  <a:ext uri="{FF2B5EF4-FFF2-40B4-BE49-F238E27FC236}">
                    <a16:creationId xmlns:a16="http://schemas.microsoft.com/office/drawing/2014/main" id="{87D11AF6-3D72-A44F-95C4-2A9516283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226078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</p:txBody>
          </p:sp>
          <p:sp>
            <p:nvSpPr>
              <p:cNvPr id="47126" name="TextBox 9">
                <a:extLst>
                  <a:ext uri="{FF2B5EF4-FFF2-40B4-BE49-F238E27FC236}">
                    <a16:creationId xmlns:a16="http://schemas.microsoft.com/office/drawing/2014/main" id="{779B8A5D-B29B-DE4F-AA33-21FDDECE4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530357"/>
                <a:ext cx="10318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Nanog</a:t>
                </a:r>
              </a:p>
            </p:txBody>
          </p:sp>
          <p:sp>
            <p:nvSpPr>
              <p:cNvPr id="47127" name="TextBox 10">
                <a:extLst>
                  <a:ext uri="{FF2B5EF4-FFF2-40B4-BE49-F238E27FC236}">
                    <a16:creationId xmlns:a16="http://schemas.microsoft.com/office/drawing/2014/main" id="{78DA3FD5-D356-9848-B773-6BEB5D9A3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5" y="1835166"/>
                <a:ext cx="8461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Sox2</a:t>
                </a:r>
              </a:p>
            </p:txBody>
          </p:sp>
          <p:sp>
            <p:nvSpPr>
              <p:cNvPr id="47128" name="TextBox 13">
                <a:extLst>
                  <a:ext uri="{FF2B5EF4-FFF2-40B4-BE49-F238E27FC236}">
                    <a16:creationId xmlns:a16="http://schemas.microsoft.com/office/drawing/2014/main" id="{6C7226C7-BAA6-E14D-992A-9644EB2A0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3654" y="971551"/>
                <a:ext cx="7445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1 kb</a:t>
                </a:r>
              </a:p>
            </p:txBody>
          </p:sp>
          <p:grpSp>
            <p:nvGrpSpPr>
              <p:cNvPr id="47129" name="Group 23">
                <a:extLst>
                  <a:ext uri="{FF2B5EF4-FFF2-40B4-BE49-F238E27FC236}">
                    <a16:creationId xmlns:a16="http://schemas.microsoft.com/office/drawing/2014/main" id="{2C2C3173-787C-CB42-8CAD-3DB327569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4163" y="1354139"/>
                <a:ext cx="7048500" cy="1538794"/>
                <a:chOff x="1554163" y="1354138"/>
                <a:chExt cx="7048500" cy="3410941"/>
              </a:xfrm>
            </p:grpSpPr>
            <p:pic>
              <p:nvPicPr>
                <p:cNvPr id="47132" name="Picture 4">
                  <a:extLst>
                    <a:ext uri="{FF2B5EF4-FFF2-40B4-BE49-F238E27FC236}">
                      <a16:creationId xmlns:a16="http://schemas.microsoft.com/office/drawing/2014/main" id="{8D56BAB2-8715-BE4A-83CD-983DE3650D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1354138"/>
                  <a:ext cx="7048500" cy="21097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33" name="Picture 7">
                  <a:extLst>
                    <a:ext uri="{FF2B5EF4-FFF2-40B4-BE49-F238E27FC236}">
                      <a16:creationId xmlns:a16="http://schemas.microsoft.com/office/drawing/2014/main" id="{AE979ED9-3A20-BB42-927A-19BD804DB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4163" y="3554413"/>
                  <a:ext cx="7002462" cy="479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" name="Line 30">
                  <a:extLst>
                    <a:ext uri="{FF2B5EF4-FFF2-40B4-BE49-F238E27FC236}">
                      <a16:creationId xmlns:a16="http://schemas.microsoft.com/office/drawing/2014/main" id="{984958F0-83ED-3D46-856B-24FA376EE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81850" y="1524188"/>
                  <a:ext cx="514385" cy="3518"/>
                </a:xfrm>
                <a:prstGeom prst="line">
                  <a:avLst/>
                </a:pr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Times"/>
                    <a:ea typeface="+mn-ea"/>
                    <a:cs typeface="Times"/>
                  </a:endParaRPr>
                </a:p>
              </p:txBody>
            </p:sp>
            <p:sp>
              <p:nvSpPr>
                <p:cNvPr id="47135" name="TextBox 2">
                  <a:extLst>
                    <a:ext uri="{FF2B5EF4-FFF2-40B4-BE49-F238E27FC236}">
                      <a16:creationId xmlns:a16="http://schemas.microsoft.com/office/drawing/2014/main" id="{36E5028B-5793-DE41-9BCA-95FFFCB768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1338" y="3741737"/>
                  <a:ext cx="949325" cy="102334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 b="1">
                    <a:latin typeface="Times" pitchFamily="2" charset="0"/>
                  </a:endParaRPr>
                </a:p>
              </p:txBody>
            </p:sp>
          </p:grpSp>
          <p:sp>
            <p:nvSpPr>
              <p:cNvPr id="47130" name="TextBox 8">
                <a:extLst>
                  <a:ext uri="{FF2B5EF4-FFF2-40B4-BE49-F238E27FC236}">
                    <a16:creationId xmlns:a16="http://schemas.microsoft.com/office/drawing/2014/main" id="{D7861508-5E93-034E-B5CD-29E659DAA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0824" y="2088116"/>
                <a:ext cx="2505087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Oct4</a:t>
                </a:r>
              </a:p>
              <a:p>
                <a:pPr eaLnBrk="1" hangingPunct="1">
                  <a:lnSpc>
                    <a:spcPts val="18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17)</a:t>
                </a:r>
              </a:p>
            </p:txBody>
          </p:sp>
          <p:sp>
            <p:nvSpPr>
              <p:cNvPr id="47131" name="TextBox 24">
                <a:extLst>
                  <a:ext uri="{FF2B5EF4-FFF2-40B4-BE49-F238E27FC236}">
                    <a16:creationId xmlns:a16="http://schemas.microsoft.com/office/drawing/2014/main" id="{5CE0BA33-9C6C-4144-B72F-2D3DCB500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1338" y="2334793"/>
                <a:ext cx="9789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" pitchFamily="2" charset="0"/>
                </a:endParaRPr>
              </a:p>
            </p:txBody>
          </p:sp>
        </p:grpSp>
        <p:grpSp>
          <p:nvGrpSpPr>
            <p:cNvPr id="47108" name="Group 39">
              <a:extLst>
                <a:ext uri="{FF2B5EF4-FFF2-40B4-BE49-F238E27FC236}">
                  <a16:creationId xmlns:a16="http://schemas.microsoft.com/office/drawing/2014/main" id="{7ECE2557-DC99-7144-BDEA-E59C2F9A8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38" y="2863850"/>
              <a:ext cx="8534400" cy="1827213"/>
              <a:chOff x="287864" y="2864403"/>
              <a:chExt cx="8533876" cy="1826211"/>
            </a:xfrm>
          </p:grpSpPr>
          <p:pic>
            <p:nvPicPr>
              <p:cNvPr id="47117" name="Picture 4">
                <a:extLst>
                  <a:ext uri="{FF2B5EF4-FFF2-40B4-BE49-F238E27FC236}">
                    <a16:creationId xmlns:a16="http://schemas.microsoft.com/office/drawing/2014/main" id="{6E7D6B4E-6AF6-8648-88C5-981A493D4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820" y="3268138"/>
                <a:ext cx="6700700" cy="38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8" name="Picture 5">
                <a:extLst>
                  <a:ext uri="{FF2B5EF4-FFF2-40B4-BE49-F238E27FC236}">
                    <a16:creationId xmlns:a16="http://schemas.microsoft.com/office/drawing/2014/main" id="{ABBC99B2-0B05-E246-8121-B7361565B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8066" y="3634873"/>
                <a:ext cx="6686021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119" name="TextBox 25">
                <a:extLst>
                  <a:ext uri="{FF2B5EF4-FFF2-40B4-BE49-F238E27FC236}">
                    <a16:creationId xmlns:a16="http://schemas.microsoft.com/office/drawing/2014/main" id="{DA075CCA-C04C-654C-8380-3A33B22D2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338527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H3K4me3</a:t>
                </a:r>
              </a:p>
            </p:txBody>
          </p:sp>
          <p:sp>
            <p:nvSpPr>
              <p:cNvPr id="47120" name="TextBox 26">
                <a:extLst>
                  <a:ext uri="{FF2B5EF4-FFF2-40B4-BE49-F238E27FC236}">
                    <a16:creationId xmlns:a16="http://schemas.microsoft.com/office/drawing/2014/main" id="{FE856D2B-F05C-9D4A-BB62-10D9D1D22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3711593"/>
                <a:ext cx="174409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H3K36me3</a:t>
                </a:r>
              </a:p>
            </p:txBody>
          </p:sp>
          <p:sp>
            <p:nvSpPr>
              <p:cNvPr id="47121" name="TextBox 1">
                <a:extLst>
                  <a:ext uri="{FF2B5EF4-FFF2-40B4-BE49-F238E27FC236}">
                    <a16:creationId xmlns:a16="http://schemas.microsoft.com/office/drawing/2014/main" id="{BC03C953-0A7A-754E-BA90-198521669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64" y="4016925"/>
                <a:ext cx="2082803" cy="673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FoxP1</a:t>
                </a:r>
              </a:p>
              <a:p>
                <a:pPr eaLnBrk="1" hangingPunct="1">
                  <a:lnSpc>
                    <a:spcPts val="207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(mouse Chr 3)</a:t>
                </a:r>
              </a:p>
            </p:txBody>
          </p:sp>
          <p:sp>
            <p:nvSpPr>
              <p:cNvPr id="47122" name="TextBox 28">
                <a:extLst>
                  <a:ext uri="{FF2B5EF4-FFF2-40B4-BE49-F238E27FC236}">
                    <a16:creationId xmlns:a16="http://schemas.microsoft.com/office/drawing/2014/main" id="{40B194EA-CC0F-4D43-BFF7-46C6060346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58140" y="2864403"/>
                <a:ext cx="8636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latin typeface="Times" pitchFamily="2" charset="0"/>
                  </a:rPr>
                  <a:t>50 kb</a:t>
                </a:r>
              </a:p>
            </p:txBody>
          </p:sp>
          <p:sp>
            <p:nvSpPr>
              <p:cNvPr id="20" name="Line 30">
                <a:extLst>
                  <a:ext uri="{FF2B5EF4-FFF2-40B4-BE49-F238E27FC236}">
                    <a16:creationId xmlns:a16="http://schemas.microsoft.com/office/drawing/2014/main" id="{637BA92B-B36A-474A-8C13-2F66CEA35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80423" y="3247041"/>
                <a:ext cx="474634" cy="3173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  <p:pic>
            <p:nvPicPr>
              <p:cNvPr id="47124" name="Picture 25">
                <a:extLst>
                  <a:ext uri="{FF2B5EF4-FFF2-40B4-BE49-F238E27FC236}">
                    <a16:creationId xmlns:a16="http://schemas.microsoft.com/office/drawing/2014/main" id="{F3BE5743-4E3F-AD44-8E82-12CA2B21F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6833" y="4097882"/>
                <a:ext cx="6277027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109" name="Rectangle 33">
              <a:extLst>
                <a:ext uri="{FF2B5EF4-FFF2-40B4-BE49-F238E27FC236}">
                  <a16:creationId xmlns:a16="http://schemas.microsoft.com/office/drawing/2014/main" id="{7544A0E3-8C8B-3445-8B0B-D8DB63FD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427663"/>
              <a:ext cx="1947863" cy="70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ZFP36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(human Chr 19)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0" name="Rectangle 34">
              <a:extLst>
                <a:ext uri="{FF2B5EF4-FFF2-40B4-BE49-F238E27FC236}">
                  <a16:creationId xmlns:a16="http://schemas.microsoft.com/office/drawing/2014/main" id="{D57FF2EB-7660-DC41-AA32-4BCED0BFB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3" y="5157788"/>
              <a:ext cx="1146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RNAP II</a:t>
              </a:r>
              <a:endParaRPr lang="en-US" altLang="en-US" sz="2000">
                <a:latin typeface="Times" pitchFamily="2" charset="0"/>
              </a:endParaRPr>
            </a:p>
          </p:txBody>
        </p:sp>
        <p:sp>
          <p:nvSpPr>
            <p:cNvPr id="47111" name="TextBox 13">
              <a:extLst>
                <a:ext uri="{FF2B5EF4-FFF2-40B4-BE49-F238E27FC236}">
                  <a16:creationId xmlns:a16="http://schemas.microsoft.com/office/drawing/2014/main" id="{B201B626-FDA8-3648-BF73-28F611282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200" y="4748213"/>
              <a:ext cx="7445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latin typeface="Times" pitchFamily="2" charset="0"/>
                </a:rPr>
                <a:t>1 kb</a:t>
              </a:r>
            </a:p>
          </p:txBody>
        </p:sp>
        <p:sp>
          <p:nvSpPr>
            <p:cNvPr id="47112" name="TextBox 14">
              <a:extLst>
                <a:ext uri="{FF2B5EF4-FFF2-40B4-BE49-F238E27FC236}">
                  <a16:creationId xmlns:a16="http://schemas.microsoft.com/office/drawing/2014/main" id="{F07B096F-0229-AE47-8F32-6108C59D5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8100" y="5807670"/>
              <a:ext cx="39243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Kagey et al. (2010). Nature 467: 430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a-DK" altLang="en-US" sz="1800">
                  <a:latin typeface="Times" pitchFamily="2" charset="0"/>
                </a:rPr>
                <a:t>Mikkelsen et al. (2007). Nature 448: 553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imes" pitchFamily="2" charset="0"/>
                </a:rPr>
                <a:t>Pepke et al. (2009). Nat. Methods 6: S22</a:t>
              </a:r>
            </a:p>
          </p:txBody>
        </p:sp>
        <p:grpSp>
          <p:nvGrpSpPr>
            <p:cNvPr id="47113" name="Group 41">
              <a:extLst>
                <a:ext uri="{FF2B5EF4-FFF2-40B4-BE49-F238E27FC236}">
                  <a16:creationId xmlns:a16="http://schemas.microsoft.com/office/drawing/2014/main" id="{4B3EEEEC-9D22-504F-BB3F-7F1B9E077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0400" y="5148263"/>
              <a:ext cx="4249738" cy="682625"/>
              <a:chOff x="3352426" y="1984374"/>
              <a:chExt cx="4250101" cy="682626"/>
            </a:xfrm>
          </p:grpSpPr>
          <p:pic>
            <p:nvPicPr>
              <p:cNvPr id="47114" name="Picture 3">
                <a:extLst>
                  <a:ext uri="{FF2B5EF4-FFF2-40B4-BE49-F238E27FC236}">
                    <a16:creationId xmlns:a16="http://schemas.microsoft.com/office/drawing/2014/main" id="{BC3F1247-7C7A-D14E-958E-CFB049A41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426" y="1984374"/>
                <a:ext cx="4250101" cy="387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115" name="Picture 4">
                <a:extLst>
                  <a:ext uri="{FF2B5EF4-FFF2-40B4-BE49-F238E27FC236}">
                    <a16:creationId xmlns:a16="http://schemas.microsoft.com/office/drawing/2014/main" id="{19C6ACC3-2D4A-924E-BE9A-1826A0D67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695" y="2419351"/>
                <a:ext cx="2795826" cy="247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Line 30">
                <a:extLst>
                  <a:ext uri="{FF2B5EF4-FFF2-40B4-BE49-F238E27FC236}">
                    <a16:creationId xmlns:a16="http://schemas.microsoft.com/office/drawing/2014/main" id="{DD3E890B-2E60-DC41-BDF6-81CE56989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8913" y="2008302"/>
                <a:ext cx="1135159" cy="1588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imes"/>
                  <a:ea typeface="+mn-ea"/>
                  <a:cs typeface="Times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B21DB-B96B-4D52-9520-7FED4EF4C014}"/>
              </a:ext>
            </a:extLst>
          </p:cNvPr>
          <p:cNvSpPr/>
          <p:nvPr/>
        </p:nvSpPr>
        <p:spPr>
          <a:xfrm>
            <a:off x="217488" y="1265238"/>
            <a:ext cx="2178050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  <a:p>
            <a:pPr algn="ctr">
              <a:defRPr/>
            </a:pP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D39220-DB55-4CD2-B140-2DB87D6885C7}"/>
              </a:ext>
            </a:extLst>
          </p:cNvPr>
          <p:cNvCxnSpPr>
            <a:cxnSpLocks/>
          </p:cNvCxnSpPr>
          <p:nvPr/>
        </p:nvCxnSpPr>
        <p:spPr>
          <a:xfrm>
            <a:off x="1317625" y="210343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765F55-393A-4ACE-B1A4-2367D730F4D5}"/>
              </a:ext>
            </a:extLst>
          </p:cNvPr>
          <p:cNvSpPr/>
          <p:nvPr/>
        </p:nvSpPr>
        <p:spPr>
          <a:xfrm>
            <a:off x="228600" y="269716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to genome (Bowtie2)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86237-5430-4987-B951-2F1FD3F2688E}"/>
              </a:ext>
            </a:extLst>
          </p:cNvPr>
          <p:cNvSpPr/>
          <p:nvPr/>
        </p:nvSpPr>
        <p:spPr>
          <a:xfrm>
            <a:off x="228600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Sam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2CA49-2470-4AD4-B217-A05E3FB00312}"/>
              </a:ext>
            </a:extLst>
          </p:cNvPr>
          <p:cNvCxnSpPr>
            <a:cxnSpLocks/>
          </p:cNvCxnSpPr>
          <p:nvPr/>
        </p:nvCxnSpPr>
        <p:spPr>
          <a:xfrm>
            <a:off x="1306513" y="3532188"/>
            <a:ext cx="0" cy="555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8B5DF-4B88-4E97-A314-5D6A120AD20E}"/>
              </a:ext>
            </a:extLst>
          </p:cNvPr>
          <p:cNvSpPr/>
          <p:nvPr/>
        </p:nvSpPr>
        <p:spPr>
          <a:xfrm>
            <a:off x="228600" y="554831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duplicates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067A9-DD65-4422-8E8E-A1E493860FAF}"/>
              </a:ext>
            </a:extLst>
          </p:cNvPr>
          <p:cNvCxnSpPr>
            <a:cxnSpLocks/>
          </p:cNvCxnSpPr>
          <p:nvPr/>
        </p:nvCxnSpPr>
        <p:spPr>
          <a:xfrm>
            <a:off x="1306513" y="4964113"/>
            <a:ext cx="0" cy="554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4DA1-A2B3-4C1D-9A39-48A4E98A3F08}"/>
              </a:ext>
            </a:extLst>
          </p:cNvPr>
          <p:cNvSpPr/>
          <p:nvPr/>
        </p:nvSpPr>
        <p:spPr>
          <a:xfrm>
            <a:off x="3222625" y="551815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 runs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32A35-A5B9-47A6-903D-7DC3F3EDA68E}"/>
              </a:ext>
            </a:extLst>
          </p:cNvPr>
          <p:cNvCxnSpPr>
            <a:cxnSpLocks/>
          </p:cNvCxnSpPr>
          <p:nvPr/>
        </p:nvCxnSpPr>
        <p:spPr>
          <a:xfrm>
            <a:off x="2503488" y="5951538"/>
            <a:ext cx="6207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B0E2-E00F-4E02-99E1-D8C659E448EB}"/>
              </a:ext>
            </a:extLst>
          </p:cNvPr>
          <p:cNvSpPr/>
          <p:nvPr/>
        </p:nvSpPr>
        <p:spPr>
          <a:xfrm>
            <a:off x="3222625" y="4087813"/>
            <a:ext cx="2176463" cy="8048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MAPQ filter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FAC26F-9641-456A-92D6-9B1704283B66}"/>
              </a:ext>
            </a:extLst>
          </p:cNvPr>
          <p:cNvCxnSpPr>
            <a:cxnSpLocks/>
          </p:cNvCxnSpPr>
          <p:nvPr/>
        </p:nvCxnSpPr>
        <p:spPr>
          <a:xfrm flipV="1">
            <a:off x="4365625" y="4914900"/>
            <a:ext cx="0" cy="557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3B7A2-6459-4A0D-98B7-9DE3A29ED568}"/>
              </a:ext>
            </a:extLst>
          </p:cNvPr>
          <p:cNvSpPr/>
          <p:nvPr/>
        </p:nvSpPr>
        <p:spPr>
          <a:xfrm>
            <a:off x="3222625" y="2671763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 Index (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85D15-25BB-484B-9564-2B8F491A39B2}"/>
              </a:ext>
            </a:extLst>
          </p:cNvPr>
          <p:cNvCxnSpPr>
            <a:cxnSpLocks/>
          </p:cNvCxnSpPr>
          <p:nvPr/>
        </p:nvCxnSpPr>
        <p:spPr>
          <a:xfrm flipV="1">
            <a:off x="4365625" y="3498850"/>
            <a:ext cx="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C908A-75EC-422B-A52A-6FE97EC65D9C}"/>
              </a:ext>
            </a:extLst>
          </p:cNvPr>
          <p:cNvSpPr/>
          <p:nvPr/>
        </p:nvSpPr>
        <p:spPr>
          <a:xfrm>
            <a:off x="3222625" y="1241425"/>
            <a:ext cx="2176463" cy="804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tdf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(IGV tools)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1E65-EAAB-45F9-BA68-D0B212BDF2FD}"/>
              </a:ext>
            </a:extLst>
          </p:cNvPr>
          <p:cNvCxnSpPr>
            <a:cxnSpLocks/>
          </p:cNvCxnSpPr>
          <p:nvPr/>
        </p:nvCxnSpPr>
        <p:spPr>
          <a:xfrm flipV="1">
            <a:off x="4365625" y="2068513"/>
            <a:ext cx="0" cy="557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FD0155-592A-4D69-8A59-E372C2A93B35}"/>
              </a:ext>
            </a:extLst>
          </p:cNvPr>
          <p:cNvSpPr/>
          <p:nvPr/>
        </p:nvSpPr>
        <p:spPr>
          <a:xfrm>
            <a:off x="6575425" y="4127500"/>
            <a:ext cx="2176463" cy="8064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Analysis</a:t>
            </a:r>
          </a:p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(macs2)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9D4F63-0AA0-4487-B7C3-89FB90804618}"/>
              </a:ext>
            </a:extLst>
          </p:cNvPr>
          <p:cNvCxnSpPr>
            <a:cxnSpLocks/>
          </p:cNvCxnSpPr>
          <p:nvPr/>
        </p:nvCxnSpPr>
        <p:spPr>
          <a:xfrm flipV="1">
            <a:off x="5703888" y="4514850"/>
            <a:ext cx="5667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0" name="Rectangle 1">
            <a:extLst>
              <a:ext uri="{FF2B5EF4-FFF2-40B4-BE49-F238E27FC236}">
                <a16:creationId xmlns:a16="http://schemas.microsoft.com/office/drawing/2014/main" id="{83987969-B2C3-A04C-A754-EF1AA8B8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60350"/>
            <a:ext cx="5808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90"/>
                </a:solidFill>
                <a:latin typeface="Times" pitchFamily="2" charset="0"/>
              </a:rPr>
              <a:t>My ChIP-Sequencing Workflow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3">
            <a:extLst>
              <a:ext uri="{FF2B5EF4-FFF2-40B4-BE49-F238E27FC236}">
                <a16:creationId xmlns:a16="http://schemas.microsoft.com/office/drawing/2014/main" id="{88A2A197-216E-014C-A560-9E0091D2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8435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68A3C5-F749-FD4F-8E9D-07841C66E5FD}"/>
              </a:ext>
            </a:extLst>
          </p:cNvPr>
          <p:cNvSpPr/>
          <p:nvPr/>
        </p:nvSpPr>
        <p:spPr>
          <a:xfrm>
            <a:off x="523875" y="3717925"/>
            <a:ext cx="8010525" cy="3024188"/>
          </a:xfrm>
          <a:prstGeom prst="rect">
            <a:avLst/>
          </a:prstGeom>
          <a:solidFill>
            <a:srgbClr val="FFC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1">
            <a:extLst>
              <a:ext uri="{FF2B5EF4-FFF2-40B4-BE49-F238E27FC236}">
                <a16:creationId xmlns:a16="http://schemas.microsoft.com/office/drawing/2014/main" id="{1D64E0A4-C87A-784F-B886-5F465EE32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1304925"/>
            <a:ext cx="4762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Unix Primer for Biologists, Chapters U1-U16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>
            <a:extLst>
              <a:ext uri="{FF2B5EF4-FFF2-40B4-BE49-F238E27FC236}">
                <a16:creationId xmlns:a16="http://schemas.microsoft.com/office/drawing/2014/main" id="{BA438CFC-33CB-954B-BCF9-0757650C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0"/>
            <a:ext cx="8435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48DF44-9DC3-9E4E-9CB9-3B91D52CFE4C}"/>
              </a:ext>
            </a:extLst>
          </p:cNvPr>
          <p:cNvSpPr/>
          <p:nvPr/>
        </p:nvSpPr>
        <p:spPr>
          <a:xfrm>
            <a:off x="1122363" y="2352675"/>
            <a:ext cx="4351337" cy="512763"/>
          </a:xfrm>
          <a:prstGeom prst="rect">
            <a:avLst/>
          </a:prstGeom>
          <a:solidFill>
            <a:srgbClr val="FFC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>
            <a:extLst>
              <a:ext uri="{FF2B5EF4-FFF2-40B4-BE49-F238E27FC236}">
                <a16:creationId xmlns:a16="http://schemas.microsoft.com/office/drawing/2014/main" id="{96A58E14-364C-C54B-B87B-D6F3E2D5B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30175"/>
            <a:ext cx="899636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6F063AF8-2E98-AF4F-9DFE-4DE56921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8"/>
            <a:ext cx="914400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>
            <a:extLst>
              <a:ext uri="{FF2B5EF4-FFF2-40B4-BE49-F238E27FC236}">
                <a16:creationId xmlns:a16="http://schemas.microsoft.com/office/drawing/2014/main" id="{06D19B22-6443-2C43-9BBD-39AE45A4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336550"/>
            <a:ext cx="8947150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5576C3A5-DE1F-7245-806F-9F1943E7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523875"/>
            <a:ext cx="7143750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SOUND" val="Slab Flip"/>
  <p:tag name="POWER3D IMAGE1" val="PINBUMP.TGA"/>
  <p:tag name="POWER3D IMAGE0" val="PINBUMP.TGA"/>
  <p:tag name="POWER3D OPTIONS" val="Medium "/>
  <p:tag name="POWER3D TRANSITION" val="Slabflip.p3d 0"/>
  <p:tag name="TIMING" val="|15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524</Words>
  <Application>Microsoft Macintosh PowerPoint</Application>
  <PresentationFormat>On-screen Show (4:3)</PresentationFormat>
  <Paragraphs>123</Paragraphs>
  <Slides>34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Arial</vt:lpstr>
      <vt:lpstr>Calibri</vt:lpstr>
      <vt:lpstr>Helvetica Neue</vt:lpstr>
      <vt:lpstr>Symbol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 2000 HiSeq    Bridge Amplification</vt:lpstr>
      <vt:lpstr>Bridge Amplification</vt:lpstr>
      <vt:lpstr>PowerPoint Presentation</vt:lpstr>
      <vt:lpstr>Raw Data is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Mayo Clinic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DNA Sequencing</dc:title>
  <dc:creator>David Smith</dc:creator>
  <cp:lastModifiedBy>Sabriya Syed</cp:lastModifiedBy>
  <cp:revision>51</cp:revision>
  <dcterms:created xsi:type="dcterms:W3CDTF">2011-08-12T19:28:42Z</dcterms:created>
  <dcterms:modified xsi:type="dcterms:W3CDTF">2020-06-09T15:28:08Z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000800fe4e0000000000010250300207f7000400038000</vt:lpwstr>
  </property>
</Properties>
</file>